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7"/>
  </p:notesMasterIdLst>
  <p:handoutMasterIdLst>
    <p:handoutMasterId r:id="rId28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080"/>
    <a:srgbClr val="444444"/>
    <a:srgbClr val="C3C0FF"/>
    <a:srgbClr val="9845FC"/>
    <a:srgbClr val="FFFFFF"/>
    <a:srgbClr val="D9D9D9"/>
    <a:srgbClr val="C4C4C4"/>
    <a:srgbClr val="ADADAD"/>
    <a:srgbClr val="0085C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3266" autoAdjust="0"/>
  </p:normalViewPr>
  <p:slideViewPr>
    <p:cSldViewPr snapToGrid="0">
      <p:cViewPr>
        <p:scale>
          <a:sx n="170" d="100"/>
          <a:sy n="170" d="100"/>
        </p:scale>
        <p:origin x="1680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1/31/18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1/31/18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1/31/18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1/31/18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1/31/18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13360"/>
            <a:ext cx="2498164" cy="237998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70" y="213360"/>
            <a:ext cx="2806100" cy="294894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24" y="213360"/>
            <a:ext cx="2955682" cy="3111500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71623666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" y="136019"/>
            <a:ext cx="8664315" cy="272905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28013"/>
            <a:ext cx="8267140" cy="1487231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Standard File, Edit, View menus.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 “cell.” We will use two types of cell: 1) Code, 2) Markdown</a:t>
            </a:r>
            <a:r>
              <a:rPr lang="en-US" sz="1400" dirty="0" smtClean="0"/>
              <a:t>. </a:t>
            </a:r>
            <a:r>
              <a:rPr lang="en-US" sz="1400" dirty="0" smtClean="0">
                <a:solidFill>
                  <a:srgbClr val="00B050"/>
                </a:solidFill>
              </a:rPr>
              <a:t>You can choose the cell type.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71994" y="292306"/>
            <a:ext cx="232347" cy="11767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430" y="1056807"/>
            <a:ext cx="307298" cy="197120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8898" y="1678899"/>
            <a:ext cx="2293495" cy="167140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5370" y="1056807"/>
            <a:ext cx="3405267" cy="2430905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295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" y="59960"/>
            <a:ext cx="4029854" cy="3022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659" y="187036"/>
            <a:ext cx="5096655" cy="244405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005528"/>
            <a:ext cx="8267140" cy="15097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Exponent and mantissa representation.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 = (s) * m * (2</a:t>
            </a:r>
            <a:r>
              <a:rPr lang="en-US" dirty="0"/>
              <a:t> </a:t>
            </a:r>
            <a:r>
              <a:rPr lang="en-US" dirty="0" smtClean="0"/>
              <a:t>** e).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of the form (+/-) 1.1011010010</a:t>
            </a:r>
            <a:r>
              <a:rPr lang="mr-IN" dirty="0" smtClean="0"/>
              <a:t>…</a:t>
            </a:r>
            <a:r>
              <a:rPr lang="en-US" dirty="0" smtClean="0"/>
              <a:t>101 binary,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</a:t>
            </a:r>
            <a:r>
              <a:rPr lang="en-US" dirty="0" smtClean="0"/>
              <a:t>hich has an equivalent (logical) representation in decimal, e.g. (+/-) 1.2479321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  is 11 bits, which is 2048. We need negative. So, the range is -1023 to + 1023.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52 bits. 52 digits binary is approximately 15 digits decimal.</a:t>
            </a:r>
          </a:p>
        </p:txBody>
      </p:sp>
    </p:spTree>
    <p:extLst>
      <p:ext uri="{BB962C8B-B14F-4D97-AF65-F5344CB8AC3E}">
        <p14:creationId xmlns:p14="http://schemas.microsoft.com/office/powerpoint/2010/main" val="60143494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667998"/>
            <a:ext cx="5299023" cy="386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884" y="20614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“Run along kid.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You’re bothering me!”</a:t>
            </a:r>
          </a:p>
        </p:txBody>
      </p:sp>
    </p:spTree>
    <p:extLst>
      <p:ext uri="{BB962C8B-B14F-4D97-AF65-F5344CB8AC3E}">
        <p14:creationId xmlns:p14="http://schemas.microsoft.com/office/powerpoint/2010/main" val="277586145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06" y="224852"/>
            <a:ext cx="3727866" cy="421411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80479" y="3919928"/>
            <a:ext cx="1071796" cy="427220"/>
          </a:xfrm>
          <a:prstGeom prst="roundRect">
            <a:avLst/>
          </a:prstGeom>
          <a:solidFill>
            <a:srgbClr val="88D08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Yell at</a:t>
            </a:r>
            <a:r>
              <a:rPr lang="en-US" sz="1200" smtClean="0">
                <a:solidFill>
                  <a:schemeClr val="bg2"/>
                </a:solidFill>
                <a:latin typeface="+mn-lt"/>
              </a:rPr>
              <a:t/>
            </a:r>
            <a:br>
              <a:rPr lang="en-US" sz="1200" smtClean="0">
                <a:solidFill>
                  <a:schemeClr val="bg2"/>
                </a:solidFill>
                <a:latin typeface="+mn-lt"/>
              </a:rPr>
            </a:br>
            <a:r>
              <a:rPr lang="en-US" sz="1200" smtClean="0">
                <a:solidFill>
                  <a:schemeClr val="bg2"/>
                </a:solidFill>
                <a:latin typeface="+mn-lt"/>
              </a:rPr>
              <a:t>girlfriend</a:t>
            </a:r>
            <a:endParaRPr lang="en-US" sz="12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70702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274793"/>
            <a:ext cx="4213913" cy="41641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8426" y="584617"/>
            <a:ext cx="1978702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6189" y="3929922"/>
            <a:ext cx="2748197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53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76" y="82446"/>
            <a:ext cx="2297237" cy="44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61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348453"/>
            <a:ext cx="4536032" cy="316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71016" y="266075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85" y="348453"/>
            <a:ext cx="4224600" cy="3831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63434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" y="712033"/>
            <a:ext cx="8403170" cy="2484415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504544" y="67457"/>
            <a:ext cx="771995" cy="67081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6335" y="3500206"/>
            <a:ext cx="5996065" cy="3897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Logon and start remote terminal session.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Send commands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Copy files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tc.</a:t>
            </a:r>
          </a:p>
        </p:txBody>
      </p:sp>
    </p:spTree>
    <p:extLst>
      <p:ext uri="{BB962C8B-B14F-4D97-AF65-F5344CB8AC3E}">
        <p14:creationId xmlns:p14="http://schemas.microsoft.com/office/powerpoint/2010/main" val="209508404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8" y="270739"/>
            <a:ext cx="4442606" cy="292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81" y="180798"/>
            <a:ext cx="3685257" cy="4296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498" y="319177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www.patricksoftwareblog.com</a:t>
            </a:r>
            <a:r>
              <a:rPr lang="en-US" sz="1050" dirty="0"/>
              <a:t>/structure-of-a-python-project/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8498" y="447735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tutorialedge.net</a:t>
            </a:r>
            <a:r>
              <a:rPr lang="en-US" sz="1100" dirty="0"/>
              <a:t>/python/python-project-layout/</a:t>
            </a:r>
          </a:p>
        </p:txBody>
      </p:sp>
    </p:spTree>
    <p:extLst>
      <p:ext uri="{BB962C8B-B14F-4D97-AF65-F5344CB8AC3E}">
        <p14:creationId xmlns:p14="http://schemas.microsoft.com/office/powerpoint/2010/main" val="10394072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2" y="420784"/>
            <a:ext cx="5676027" cy="42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0697" y="1893536"/>
            <a:ext cx="890124" cy="94676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69" y="376785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1800" smtClean="0">
                <a:solidFill>
                  <a:srgbClr val="0070C0"/>
                </a:solidFill>
                <a:latin typeface="+mn-lt"/>
              </a:rPr>
              <a:t>Python program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someone wrote.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4648" y="2840307"/>
            <a:ext cx="356049" cy="92754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41972" y="2005477"/>
            <a:ext cx="836334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1620" y="2005477"/>
            <a:ext cx="765798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376" y="35722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Programs that “read”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nd process programs like data.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6125671" y="2767476"/>
            <a:ext cx="662457" cy="8344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102573" y="2654189"/>
            <a:ext cx="1685555" cy="9477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7" y="1093435"/>
            <a:ext cx="551924" cy="6779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227" y="1108046"/>
            <a:ext cx="551924" cy="64871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8630" y="1537487"/>
            <a:ext cx="386134" cy="438542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23561" y="11799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solidFill>
                  <a:srgbClr val="7030A0"/>
                </a:solidFill>
                <a:latin typeface="+mn-lt"/>
              </a:rPr>
              <a:t>Input data.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473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6162" y="798713"/>
            <a:ext cx="452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dirty="0">
                <a:solidFill>
                  <a:srgbClr val="000000"/>
                </a:solidFill>
              </a:rPr>
              <a:t>All Python objects ultimately share a small number </a:t>
            </a:r>
            <a:r>
              <a:rPr lang="en-US" sz="1200" dirty="0" smtClean="0">
                <a:solidFill>
                  <a:srgbClr val="000000"/>
                </a:solidFill>
              </a:rPr>
              <a:t>of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fields </a:t>
            </a:r>
            <a:r>
              <a:rPr lang="en-US" sz="1200" dirty="0">
                <a:solidFill>
                  <a:srgbClr val="000000"/>
                </a:solidFill>
              </a:rPr>
              <a:t>at the beginning of the object’s representation in memory. 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9" y="1260378"/>
            <a:ext cx="4011908" cy="1686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559" y="1338242"/>
            <a:ext cx="1933997" cy="178536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559" y="2946677"/>
            <a:ext cx="839287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Decimal 1 is hexadecimal x0000000000000001.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In memory, this is 000</a:t>
            </a:r>
            <a:r>
              <a:rPr lang="mr-IN" sz="1200" dirty="0" smtClean="0"/>
              <a:t>…</a:t>
            </a:r>
            <a:r>
              <a:rPr lang="en-US" sz="1200" dirty="0" smtClean="0"/>
              <a:t>..0001, with 63 zeroes.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How does the Python environment know those bytes are an integer and not something else?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Every object in memory has a prefix that is a bunch of bytes/bits. These bytes provide metadata (data about data), including what type of object it is.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Overly simplistically, decimal one is “two 64 bit” pieces of data.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encodes the value 1.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is a code that indicates INTEGER.</a:t>
            </a:r>
          </a:p>
        </p:txBody>
      </p:sp>
    </p:spTree>
    <p:extLst>
      <p:ext uri="{BB962C8B-B14F-4D97-AF65-F5344CB8AC3E}">
        <p14:creationId xmlns:p14="http://schemas.microsoft.com/office/powerpoint/2010/main" val="202471768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2" y="331774"/>
            <a:ext cx="3266529" cy="1844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502" y="2176758"/>
            <a:ext cx="7561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 Turing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Machine is a purely theoretical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ontrol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unit can be in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states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(s1, s2, </a:t>
            </a:r>
            <a:r>
              <a:rPr lang="mr-IN" sz="1400" dirty="0" smtClean="0">
                <a:solidFill>
                  <a:srgbClr val="000000"/>
                </a:solidFill>
                <a:latin typeface="Times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Times" charset="0"/>
              </a:rPr>
              <a:t>sN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ach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tape cell holds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symbols</a:t>
            </a:r>
            <a:endParaRPr lang="en-US" sz="1400" dirty="0" smtClean="0">
              <a:solidFill>
                <a:srgbClr val="000000"/>
              </a:solidFill>
              <a:latin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overwrites current symbol on each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step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moves one square to the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or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on each step</a:t>
            </a:r>
            <a:endParaRPr lang="en-US" sz="1400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256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2" y="106786"/>
            <a:ext cx="8829493" cy="5036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0057" y="2994053"/>
            <a:ext cx="1165253" cy="614995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Python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1" y="3959253"/>
            <a:ext cx="1768110" cy="633067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Some input for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0879494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209960</TotalTime>
  <Words>365</Words>
  <Application>Microsoft Macintosh PowerPoint</Application>
  <PresentationFormat>On-screen Show (16:9)</PresentationFormat>
  <Paragraphs>64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Times</vt:lpstr>
      <vt:lpstr>Trebuchet MS</vt:lpstr>
      <vt:lpstr>Arial</vt:lpstr>
      <vt:lpstr>Wingdings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2252</cp:revision>
  <cp:lastPrinted>2017-10-23T15:34:57Z</cp:lastPrinted>
  <dcterms:created xsi:type="dcterms:W3CDTF">2013-01-02T09:04:46Z</dcterms:created>
  <dcterms:modified xsi:type="dcterms:W3CDTF">2018-01-31T22:21:29Z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